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74" r:id="rId4"/>
    <p:sldId id="275" r:id="rId5"/>
    <p:sldId id="276" r:id="rId6"/>
    <p:sldId id="277" r:id="rId7"/>
    <p:sldId id="278" r:id="rId8"/>
    <p:sldId id="298" r:id="rId9"/>
    <p:sldId id="279" r:id="rId10"/>
    <p:sldId id="281" r:id="rId11"/>
    <p:sldId id="282" r:id="rId12"/>
    <p:sldId id="283" r:id="rId13"/>
    <p:sldId id="284" r:id="rId14"/>
    <p:sldId id="285" r:id="rId15"/>
    <p:sldId id="289" r:id="rId16"/>
    <p:sldId id="290" r:id="rId17"/>
    <p:sldId id="291" r:id="rId18"/>
    <p:sldId id="286" r:id="rId19"/>
    <p:sldId id="292" r:id="rId20"/>
    <p:sldId id="293" r:id="rId21"/>
    <p:sldId id="294" r:id="rId22"/>
    <p:sldId id="299" r:id="rId23"/>
    <p:sldId id="295" r:id="rId24"/>
    <p:sldId id="297" r:id="rId25"/>
    <p:sldId id="300" r:id="rId26"/>
    <p:sldId id="301" r:id="rId27"/>
    <p:sldId id="302" r:id="rId28"/>
    <p:sldId id="307" r:id="rId29"/>
    <p:sldId id="308" r:id="rId30"/>
    <p:sldId id="303" r:id="rId31"/>
    <p:sldId id="314" r:id="rId32"/>
    <p:sldId id="315" r:id="rId33"/>
    <p:sldId id="304" r:id="rId34"/>
    <p:sldId id="305" r:id="rId35"/>
    <p:sldId id="306" r:id="rId36"/>
    <p:sldId id="258" r:id="rId37"/>
    <p:sldId id="272" r:id="rId38"/>
    <p:sldId id="271" r:id="rId39"/>
    <p:sldId id="273" r:id="rId40"/>
    <p:sldId id="259" r:id="rId41"/>
    <p:sldId id="313" r:id="rId42"/>
    <p:sldId id="312" r:id="rId43"/>
    <p:sldId id="261" r:id="rId44"/>
    <p:sldId id="262" r:id="rId45"/>
    <p:sldId id="316" r:id="rId46"/>
    <p:sldId id="263" r:id="rId47"/>
    <p:sldId id="264" r:id="rId48"/>
    <p:sldId id="317" r:id="rId49"/>
    <p:sldId id="318" r:id="rId50"/>
    <p:sldId id="319" r:id="rId51"/>
    <p:sldId id="320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72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857EB-4F8E-4CFC-8E40-0E6B64785E38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C6999-05B8-4FC7-8F53-1F0B747C35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40252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EC6999-05B8-4FC7-8F53-1F0B747C351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9194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1143000"/>
          </a:xfrm>
        </p:spPr>
        <p:txBody>
          <a:bodyPr/>
          <a:lstStyle/>
          <a:p>
            <a:r>
              <a:rPr lang="ru-RU" dirty="0" smtClean="0"/>
              <a:t>История школы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784976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1063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445624" cy="5688632"/>
          </a:xfrm>
        </p:spPr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Школа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была создана решением исполкома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районного Совета депутатов трудящихся ТАССР приказом  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№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7 от 16 января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1969 года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как вспомогательная восьмилетняя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школа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73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71" y="-171400"/>
            <a:ext cx="9036496" cy="2218258"/>
          </a:xfrm>
        </p:spPr>
        <p:txBody>
          <a:bodyPr>
            <a:noAutofit/>
          </a:bodyPr>
          <a:lstStyle/>
          <a:p>
            <a:r>
              <a:rPr lang="ru-RU" sz="3200" dirty="0">
                <a:latin typeface="Arial" pitchFamily="34" charset="0"/>
                <a:cs typeface="Arial" pitchFamily="34" charset="0"/>
              </a:rPr>
              <a:t>Первое здание  вспомогательной школы было расположено на улице Галактионова,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№ 42. 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Это было одноэтажное деревянное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здание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842493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52493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4" y="-171400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sz="3600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1985 году вспомогательная школа № 10 переехала в здание по улице Ленина №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67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878497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780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532859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На месте современного здания школы  с 1806 года находился тюремный замок, который к началу 1870 года пришёл в ветхость. </a:t>
            </a: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По ходатайству 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dirty="0">
                <a:latin typeface="Arial" pitchFamily="34" charset="0"/>
                <a:cs typeface="Arial" pitchFamily="34" charset="0"/>
              </a:rPr>
              <a:t> купца  I гильдии Егора Ивановича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Чукашева</a:t>
            </a:r>
            <a:r>
              <a:rPr lang="ru-RU" dirty="0">
                <a:latin typeface="Arial" pitchFamily="34" charset="0"/>
                <a:cs typeface="Arial" pitchFamily="34" charset="0"/>
              </a:rPr>
              <a:t> корпус старого острога был передан городу.</a:t>
            </a: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В 1876 году на этом месте было выстроено новое здание городского общественного управления.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2124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352928" cy="547191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Проект здания был разработан архитектором Н. Смирновым.</a:t>
            </a: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 Это двухэтажное здание с цокольным этажом, неоштукатуренными фасадами, прямоугольное в плане.</a:t>
            </a: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Главный вход выделен крыльцом, широким металлическим навесом, массивной опорой балкона второго этажа. </a:t>
            </a: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Лаконичность и монументальность здания, несущего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прообраз </a:t>
            </a:r>
            <a:r>
              <a:rPr lang="ru-RU" dirty="0">
                <a:latin typeface="Arial" pitchFamily="34" charset="0"/>
                <a:cs typeface="Arial" pitchFamily="34" charset="0"/>
              </a:rPr>
              <a:t>итальянского палаццо, завершается четырёхскатной крышей с широким узорным карнизным поясом в стиле позднего классицизма с некоторыми чертами эклектики.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7228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4600" dirty="0">
                <a:latin typeface="Arial" pitchFamily="34" charset="0"/>
                <a:cs typeface="Arial" pitchFamily="34" charset="0"/>
              </a:rPr>
              <a:t>С момента постройки и до 1917 года в здании находились Городское общественное управление, мещанская  управа, публичная библиотека, сиротский суд, общественный банк. С 1883 года в здании расположились шесть отделений приходского училища</a:t>
            </a:r>
            <a:r>
              <a:rPr lang="ru-RU" sz="4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sz="46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4600" dirty="0">
                <a:latin typeface="Arial" pitchFamily="34" charset="0"/>
                <a:cs typeface="Arial" pitchFamily="34" charset="0"/>
              </a:rPr>
              <a:t>В 1917 году размещался городской Совет рабочих и солдатских депутатов</a:t>
            </a:r>
            <a:r>
              <a:rPr lang="ru-RU" sz="4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sz="46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4600" dirty="0">
                <a:latin typeface="Arial" pitchFamily="34" charset="0"/>
                <a:cs typeface="Arial" pitchFamily="34" charset="0"/>
              </a:rPr>
              <a:t>В разное время в здании находились детский дом,  школа-интернат (учебное здание),  сельское профессионально-техническое училище.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4309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dirty="0" smtClean="0"/>
              <a:t>У истоков создания школы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4256015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16016" y="3244334"/>
            <a:ext cx="38884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err="1" smtClean="0">
                <a:latin typeface="Arial" pitchFamily="34" charset="0"/>
                <a:cs typeface="Arial" pitchFamily="34" charset="0"/>
              </a:rPr>
              <a:t>Лепилова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 Светлана Ильинична, психоневролог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467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Директором школы был назначен Елисеев Аркадий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Тихонович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641" y="1340768"/>
            <a:ext cx="5705535" cy="510202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Аркадий 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Тихонович создавал условия для умственно- отсталых детей. Под его руководством были построены учебные мастерские: 2 швейные, где занимались девочки, </a:t>
            </a:r>
            <a:r>
              <a:rPr lang="ru-RU" sz="3000" dirty="0" err="1">
                <a:latin typeface="Arial" pitchFamily="34" charset="0"/>
                <a:cs typeface="Arial" pitchFamily="34" charset="0"/>
              </a:rPr>
              <a:t>столярно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 – слесарные мастерские, где занимались мальчики. Для мастерских приобретены швейные машины, станки, верстаки, необходимые инструменты. </a:t>
            </a:r>
          </a:p>
        </p:txBody>
      </p:sp>
      <p:pic>
        <p:nvPicPr>
          <p:cNvPr id="4" name="Рисунок 3" descr="F:\_\Елисеев А.Т.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628800"/>
            <a:ext cx="284380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6820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Заместителем директора </a:t>
            </a:r>
            <a:r>
              <a:rPr lang="ru-RU" dirty="0"/>
              <a:t>работала Хусаинова </a:t>
            </a:r>
            <a:r>
              <a:rPr lang="ru-RU" dirty="0" err="1"/>
              <a:t>Галия</a:t>
            </a:r>
            <a:r>
              <a:rPr lang="ru-RU" dirty="0"/>
              <a:t> </a:t>
            </a:r>
            <a:r>
              <a:rPr lang="ru-RU" dirty="0" err="1" smtClean="0"/>
              <a:t>Гарифовна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19" y="1600200"/>
            <a:ext cx="4464496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dirty="0">
                <a:latin typeface="Arial" pitchFamily="34" charset="0"/>
                <a:cs typeface="Arial" pitchFamily="34" charset="0"/>
              </a:rPr>
              <a:t>1970 года в школе было 11 классов, в которых занимались 160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учащихся. Создавались </a:t>
            </a:r>
            <a:r>
              <a:rPr lang="ru-RU" dirty="0">
                <a:latin typeface="Arial" pitchFamily="34" charset="0"/>
                <a:cs typeface="Arial" pitchFamily="34" charset="0"/>
              </a:rPr>
              <a:t>условия для обучения «особых»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детей</a:t>
            </a:r>
            <a:r>
              <a:rPr lang="ru-RU" dirty="0">
                <a:latin typeface="Arial" pitchFamily="34" charset="0"/>
                <a:cs typeface="Arial" pitchFamily="34" charset="0"/>
              </a:rPr>
              <a:t>: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организована  работа  </a:t>
            </a:r>
            <a:r>
              <a:rPr lang="ru-RU" dirty="0">
                <a:latin typeface="Arial" pitchFamily="34" charset="0"/>
                <a:cs typeface="Arial" pitchFamily="34" charset="0"/>
              </a:rPr>
              <a:t>логопедического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кабинета, открыта библиотека, пионерская комната.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C:\Users\Директор\Desktop\Архив\Фото Архив\Емельянов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484784"/>
            <a:ext cx="4608513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9980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658" y="-2618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С первого дня работали в школе: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89040"/>
            <a:ext cx="2344398" cy="300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31840" y="4642200"/>
            <a:ext cx="57606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Орешина Татьяна Яковлевна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, учитель математики с1969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года по 1989 годы </a:t>
            </a:r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2344398" cy="3146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059832" y="1124744"/>
            <a:ext cx="56886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Кравцова Лидия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Ивановна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ru-RU" sz="2800" dirty="0">
                <a:latin typeface="Arial" pitchFamily="34" charset="0"/>
                <a:cs typeface="Arial" pitchFamily="34" charset="0"/>
              </a:rPr>
              <a:t>учитель русского языка и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литературы, общий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стаж – 44 года; 27 лет стаж в данной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школе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365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332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С первого дня работали в школе: </a:t>
            </a:r>
          </a:p>
        </p:txBody>
      </p:sp>
      <p:pic>
        <p:nvPicPr>
          <p:cNvPr id="4" name="Объект 3" descr="C:\Users\Директор\Desktop\Архив\Фото Архив\Чемерчев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010" y="836712"/>
            <a:ext cx="2232248" cy="29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024673" y="1124744"/>
            <a:ext cx="60841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Чемерчев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Геннадий Илларионович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 1969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года  – учитель трудового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обучения,  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r>
              <a:rPr lang="ru-RU" sz="2400" dirty="0">
                <a:latin typeface="Arial" pitchFamily="34" charset="0"/>
                <a:cs typeface="Arial" pitchFamily="34" charset="0"/>
              </a:rPr>
              <a:t>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агражден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медалями «За победу над Германией в Великой Отечественной войне 1941–1945 гг.», «За отвагу», Орденом Отечественной войны II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степени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C:\Users\школа\Desktop\Архив\Фото Архив\Емельянов Е.С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802400"/>
            <a:ext cx="2277616" cy="3010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024673" y="4211863"/>
            <a:ext cx="57957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Емельянов Евгений Сергеевич- с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1969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по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1996 год работал учителем трудового обучения по столярному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делу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453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084" y="-2068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С первого дня работали в школе: </a:t>
            </a:r>
          </a:p>
        </p:txBody>
      </p:sp>
      <p:pic>
        <p:nvPicPr>
          <p:cNvPr id="4" name="Объект 3" descr="F:\_\3-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486"/>
            <a:ext cx="2064713" cy="283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58818" y="1124744"/>
            <a:ext cx="61926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Дударева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Елизавета  Сергеевна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- учитель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естествознания и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географии, 25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лет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данной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школе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\\SEKRETAR10\Users\Public\Фото Архив\Архив\Фото Архив\Горшевикова Н.Г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645025"/>
            <a:ext cx="206471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843808" y="3861049"/>
            <a:ext cx="583264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Горшевикова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Нина Григорьевна-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учитель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трудового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обучения, 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37 лет стаж в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школе</a:t>
            </a:r>
            <a:endParaRPr lang="ru-RU" sz="2800" dirty="0">
              <a:latin typeface="Arial" pitchFamily="34" charset="0"/>
              <a:cs typeface="Arial" pitchFamily="34" charset="0"/>
            </a:endParaRP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151935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180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Черенкова Валентина Дмитриевна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Объект 3" descr="F:\_\Черенкова В.Д.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76672"/>
            <a:ext cx="223224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150296" y="1803301"/>
            <a:ext cx="36724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С 1 сентября 1969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года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по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27 августа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1997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года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работала учителем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–логопедом,</a:t>
            </a:r>
          </a:p>
          <a:p>
            <a:r>
              <a:rPr lang="ru-RU" sz="2800" dirty="0">
                <a:latin typeface="Arial" pitchFamily="34" charset="0"/>
                <a:cs typeface="Arial" pitchFamily="34" charset="0"/>
              </a:rPr>
              <a:t>п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едагогический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стаж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37 лет, Заслуженный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учитель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ТАССР 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\\SEKRETAR10\Users\Public\Фото Архив\Черенкова 1000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364" y="3573016"/>
            <a:ext cx="424847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876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965" y="-243408"/>
            <a:ext cx="8229600" cy="1143000"/>
          </a:xfrm>
        </p:spPr>
        <p:txBody>
          <a:bodyPr/>
          <a:lstStyle/>
          <a:p>
            <a:r>
              <a:rPr lang="ru-RU" dirty="0"/>
              <a:t>В 1970 году пришли в школу </a:t>
            </a:r>
          </a:p>
        </p:txBody>
      </p:sp>
      <p:pic>
        <p:nvPicPr>
          <p:cNvPr id="4" name="Объект 3" descr="булатова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7503" y="836712"/>
            <a:ext cx="2520279" cy="3672408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627783" y="1196752"/>
            <a:ext cx="61926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Arial" pitchFamily="34" charset="0"/>
                <a:cs typeface="Arial" pitchFamily="34" charset="0"/>
              </a:rPr>
              <a:t>Булатова Нина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Александровна,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заместитель директора по учебно-воспитательной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работе,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общий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стаж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42 года,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в данной школе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31год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\\SEKRETAR10\Users\Public\Фото Архив\Михайлова Т.В.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3012634"/>
            <a:ext cx="2465695" cy="373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07504" y="4706852"/>
            <a:ext cx="65527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Михайлова Татьяна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Владимировна, учитель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музыки  и русского языка и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литературы,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40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лет стаж в данной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школе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712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49" y="44624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/>
              <a:t>В 1970 году пришли в школу 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216024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71800" y="1412776"/>
            <a:ext cx="58326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Чебарёва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Мария Романовна,</a:t>
            </a:r>
          </a:p>
          <a:p>
            <a:r>
              <a:rPr lang="ru-RU" sz="2800" dirty="0">
                <a:latin typeface="Arial" pitchFamily="34" charset="0"/>
                <a:cs typeface="Arial" pitchFamily="34" charset="0"/>
              </a:rPr>
              <a:t>в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1971  – 1985 годы  работала учителем начальных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классов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Чалов Н.Ф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645024"/>
            <a:ext cx="2160240" cy="30376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55776" y="4005064"/>
            <a:ext cx="63367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Чалов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Николай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Фёдорович,</a:t>
            </a:r>
            <a:endParaRPr lang="ru-RU" sz="2800" dirty="0">
              <a:latin typeface="Arial" pitchFamily="34" charset="0"/>
              <a:cs typeface="Arial" pitchFamily="34" charset="0"/>
            </a:endParaRPr>
          </a:p>
          <a:p>
            <a:r>
              <a:rPr lang="ru-RU" sz="2800" dirty="0">
                <a:latin typeface="Arial" pitchFamily="34" charset="0"/>
                <a:cs typeface="Arial" pitchFamily="34" charset="0"/>
              </a:rPr>
              <a:t>учитель математики, черчения и трудового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обучения. С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1971 по 1987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год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работал учителем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математики, 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 1987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года по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октябрь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1996 года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учителем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трудового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обучения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074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школа\Desktop\Архив\Фото Архив\Винокурова А.А.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230425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987824" y="1196752"/>
            <a:ext cx="56886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latin typeface="Arial" pitchFamily="34" charset="0"/>
                <a:cs typeface="Arial" pitchFamily="34" charset="0"/>
              </a:rPr>
              <a:t>Винокурова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Александра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Александровна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1969 по 1973 год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– учитель  начальных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классов </a:t>
            </a:r>
          </a:p>
        </p:txBody>
      </p:sp>
      <p:pic>
        <p:nvPicPr>
          <p:cNvPr id="6" name="Рисунок 5" descr="\\SEKRETAR10\Users\Public\Фото Архив\Кузьмина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645024"/>
            <a:ext cx="223224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 flipH="1">
            <a:off x="3223860" y="4387815"/>
            <a:ext cx="55446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Кузьмина Мария Васильевна - учитель начальных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классов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74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12968" cy="1143000"/>
          </a:xfrm>
        </p:spPr>
        <p:txBody>
          <a:bodyPr>
            <a:noAutofit/>
          </a:bodyPr>
          <a:lstStyle/>
          <a:p>
            <a:r>
              <a:rPr lang="ru-RU" sz="2800" dirty="0" err="1">
                <a:latin typeface="Arial" pitchFamily="34" charset="0"/>
                <a:cs typeface="Arial" pitchFamily="34" charset="0"/>
              </a:rPr>
              <a:t>Саблев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Владимир Валентинович - директор вспомогательной школы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№ 10 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 1 сентября 1972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года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по 23 сентября 1974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год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Объект 3" descr="C:\Users\Директор\Downloads\aa636d15-b33c-4430-8006-85cc2a21b81a (1)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316835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779912" y="1794754"/>
            <a:ext cx="511256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1972 году назначен директором вспомогательной школы № 10. Началось оснащение учебными пособиями, учебниками. Был организован медицинский кабинет. Работали  гимнастический, хоровой, драматический кружки,  фотокружок, 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кружок «Умелые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руки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», кружок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юного медика. Проводились  семинары по изучению психологии умственно отсталого ребенка, где выступали логопед Черенкова В.Д., психоневролог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Лепилова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С .И.</a:t>
            </a:r>
            <a:r>
              <a:rPr lang="ru-RU" sz="2400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63291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Иванушков Александр Васильевич - директор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школы с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1974 по 1985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годы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2" y="1600200"/>
            <a:ext cx="5266928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Педагог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по призванию и дарованию, Александр Васильевич пользовался уважением коллег в любом педагогическом коллективе и неизменной любовью учащихся всех возрастов.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Награждён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орденом Отечественной войны II степени, медалями Жукова, «За победу над Германией в Великой Отечественной войне 1941-1945гг.», «XXX лет Советской Армии и Флота», юбилейными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медалями,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етеран труда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C:\Users\Директор\Desktop\Архив\Фото Архив\Иванушков А.В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02433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1920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4968552" cy="55774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Ученики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проходили производственную практику на мебельной и швейной фабриках. В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итоге -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хорошо работающих после учебы сразу принимали на работу, так как дети могли самостоятельно работать на производственных машинах. На заработанные деньги во время производственной практики покупали ткани для школьной мастерской.</a:t>
            </a:r>
          </a:p>
        </p:txBody>
      </p:sp>
      <p:pic>
        <p:nvPicPr>
          <p:cNvPr id="4" name="Рисунок 3" descr="C:\Users\Директор\Desktop\Архив\Фото Архив\Иван-в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620688"/>
            <a:ext cx="3459480" cy="561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0056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9832" y="980727"/>
            <a:ext cx="5626968" cy="12241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Антонова Тамара Петровна  - учитель начальных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классов с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1974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года 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по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1989 год</a:t>
            </a:r>
            <a:endParaRPr lang="ru-RU" sz="28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252028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C:\Users\школа\Desktop\Архив\Фото Архив\Адыгамова М.В.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645024"/>
            <a:ext cx="2520280" cy="3078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131840" y="4121496"/>
            <a:ext cx="5688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Имамеева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Адыгамова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Миннегул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Вахитовна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1976 по  1980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год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работала пионервожатой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858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836712"/>
            <a:ext cx="5626968" cy="1296144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Лузина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Зоя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Петровна- с 1977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по 1995 года - учитель трудового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обучения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C:\Users\школа\Desktop\Архив\Фото Архив\Лузина З.П.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5747"/>
            <a:ext cx="2520280" cy="3307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52" y="3789040"/>
            <a:ext cx="249567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75856" y="4409529"/>
            <a:ext cx="54726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Шишкин Виктор Геннадьевич – с 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1977 по 1996 годы работал учителем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трудового обучения 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864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5256584" cy="1930226"/>
          </a:xfrm>
        </p:spPr>
        <p:txBody>
          <a:bodyPr>
            <a:no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Данилова Людмила  Ивановна - учитель начальных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классов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1977 по 1990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год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Объект 3" descr="C:\Users\школа\Desktop\Архив\Фото Архив\Данилова Л.И.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97971"/>
            <a:ext cx="2304256" cy="376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24944"/>
            <a:ext cx="2664296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63888" y="3861048"/>
            <a:ext cx="510258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Вдовин Александр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Геннадьевич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с сентября 1982 года 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по 1 август 1990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года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работал в школе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учителем физкультуры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296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2002234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С 1971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года по 2011год- учитель 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начальных классов </a:t>
            </a:r>
          </a:p>
        </p:txBody>
      </p:sp>
      <p:pic>
        <p:nvPicPr>
          <p:cNvPr id="4" name="Объект 3" descr="\\SEKRETAR10\Users\Public\Фото Архив\Подопригора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259228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4077072"/>
            <a:ext cx="85689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latin typeface="Arial" pitchFamily="34" charset="0"/>
                <a:cs typeface="Arial" pitchFamily="34" charset="0"/>
              </a:rPr>
              <a:t>Потапкова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Валентина Михайловна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– с 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1980 по 1989 годы работала учителем русского языка и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литературы;</a:t>
            </a:r>
          </a:p>
          <a:p>
            <a:endParaRPr lang="ru-RU" sz="2800" dirty="0">
              <a:latin typeface="Arial" pitchFamily="34" charset="0"/>
              <a:cs typeface="Arial" pitchFamily="34" charset="0"/>
            </a:endParaRPr>
          </a:p>
          <a:p>
            <a:r>
              <a:rPr lang="ru-RU" sz="2800" dirty="0">
                <a:latin typeface="Arial" pitchFamily="34" charset="0"/>
                <a:cs typeface="Arial" pitchFamily="34" charset="0"/>
              </a:rPr>
              <a:t>Быкова Галина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Антоновна - работала с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1983 года</a:t>
            </a:r>
          </a:p>
        </p:txBody>
      </p:sp>
    </p:spTree>
    <p:extLst>
      <p:ext uri="{BB962C8B-B14F-4D97-AF65-F5344CB8AC3E}">
        <p14:creationId xmlns="" xmlns:p14="http://schemas.microsoft.com/office/powerpoint/2010/main" val="2401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6264696" cy="1930226"/>
          </a:xfrm>
        </p:spPr>
        <p:txBody>
          <a:bodyPr>
            <a:noAutofit/>
          </a:bodyPr>
          <a:lstStyle/>
          <a:p>
            <a:r>
              <a:rPr lang="ru-RU" sz="2800" dirty="0" err="1">
                <a:latin typeface="Arial" pitchFamily="34" charset="0"/>
                <a:cs typeface="Arial" pitchFamily="34" charset="0"/>
              </a:rPr>
              <a:t>Петрикова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Татьяна Михайловна - учитель начальных классов, стаж работы в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школе 20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лет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2232248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99" y="3501008"/>
            <a:ext cx="2231885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71800" y="4259638"/>
            <a:ext cx="5688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itchFamily="34" charset="0"/>
                <a:cs typeface="Arial" pitchFamily="34" charset="0"/>
              </a:rPr>
              <a:t>Жукова Любовь Анатольевна-воспитатель группы продлённого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дня, стаж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работы в школе-28 лет</a:t>
            </a:r>
          </a:p>
        </p:txBody>
      </p:sp>
    </p:spTree>
    <p:extLst>
      <p:ext uri="{BB962C8B-B14F-4D97-AF65-F5344CB8AC3E}">
        <p14:creationId xmlns="" xmlns:p14="http://schemas.microsoft.com/office/powerpoint/2010/main" val="306935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880" y="476672"/>
            <a:ext cx="5194920" cy="5952569"/>
          </a:xfrm>
        </p:spPr>
        <p:txBody>
          <a:bodyPr>
            <a:normAutofit/>
          </a:bodyPr>
          <a:lstStyle/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Улучшила материально –техническую базу школы.</a:t>
            </a:r>
          </a:p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Открыла первый в республике класс для обучающихся с ГУО.</a:t>
            </a:r>
          </a:p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Организовала кооператив «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Радость»для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улучшения организации производственного труда</a:t>
            </a:r>
          </a:p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В 1993 году успешно провела республиканский семинар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«Эффективные методы обучения и воспитания умственно отсталых детей»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\\SEKRETAR10\Users\Public\Фото Архив\Архив\Фото Архив\Лисина Л.И.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480" y="181135"/>
            <a:ext cx="259228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3717032"/>
            <a:ext cx="2736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itchFamily="34" charset="0"/>
                <a:cs typeface="Arial" pitchFamily="34" charset="0"/>
              </a:rPr>
              <a:t>Лисина Людмила Ивановна с  1986 по 1997 года - директор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школы,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н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аграждена  знаком «Отличник народного просвещения»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56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250629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Денисова Валентина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Павловна-воспитатель группы продлённого дня,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общий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стаж работы – 31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год,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стаж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работы - 10 лет в данной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школе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\\SEKRETAR10\Users\Public\Фото Архив\Денисова В.П.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6632"/>
            <a:ext cx="230425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62" y="3630895"/>
            <a:ext cx="2279830" cy="3052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31840" y="3573016"/>
            <a:ext cx="54726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latin typeface="Arial" pitchFamily="34" charset="0"/>
                <a:cs typeface="Arial" pitchFamily="34" charset="0"/>
              </a:rPr>
              <a:t>Шарифуллина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Рушания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Юнусовна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- учитель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татарского языка, учитель надомного обучения, стаж работы в школе 25 лет</a:t>
            </a:r>
          </a:p>
        </p:txBody>
      </p:sp>
    </p:spTree>
    <p:extLst>
      <p:ext uri="{BB962C8B-B14F-4D97-AF65-F5344CB8AC3E}">
        <p14:creationId xmlns="" xmlns:p14="http://schemas.microsoft.com/office/powerpoint/2010/main" val="110838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260648"/>
            <a:ext cx="4762872" cy="5865515"/>
          </a:xfrm>
        </p:spPr>
        <p:txBody>
          <a:bodyPr>
            <a:normAutofit fontScale="70000" lnSpcReduction="20000"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Гимаева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Ирина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Мунировна</a:t>
            </a:r>
            <a:r>
              <a:rPr lang="ru-RU" dirty="0">
                <a:latin typeface="Arial" pitchFamily="34" charset="0"/>
                <a:cs typeface="Arial" pitchFamily="34" charset="0"/>
              </a:rPr>
              <a:t> – учитель биологии 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географии. 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Общий стаж – 36 лет, в данной школе -32 года.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С 1986 по 1994 годы - воспитатель группы продленного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дня.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С 1994 по 1995 годы -  учитель начальных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классов.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dirty="0">
                <a:latin typeface="Arial" pitchFamily="34" charset="0"/>
                <a:cs typeface="Arial" pitchFamily="34" charset="0"/>
              </a:rPr>
              <a:t>1995 года  по настоящее время  -  учитель биологии и географии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Награждена: Почетная </a:t>
            </a:r>
            <a:r>
              <a:rPr lang="ru-RU" dirty="0">
                <a:latin typeface="Arial" pitchFamily="34" charset="0"/>
                <a:cs typeface="Arial" pitchFamily="34" charset="0"/>
              </a:rPr>
              <a:t>грамота МО и Н РТ,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2005; Почётная </a:t>
            </a:r>
            <a:r>
              <a:rPr lang="ru-RU" dirty="0">
                <a:latin typeface="Arial" pitchFamily="34" charset="0"/>
                <a:cs typeface="Arial" pitchFamily="34" charset="0"/>
              </a:rPr>
              <a:t>грамота МО  и Н РФ, 2009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309634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1236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9912" y="476672"/>
            <a:ext cx="4906888" cy="6381328"/>
          </a:xfrm>
        </p:spPr>
        <p:txBody>
          <a:bodyPr>
            <a:normAutofit fontScale="55000" lnSpcReduction="20000"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1987 по 1992 годы  – учитель математики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4400" dirty="0">
              <a:latin typeface="Arial" pitchFamily="34" charset="0"/>
              <a:cs typeface="Arial" pitchFamily="34" charset="0"/>
            </a:endParaRPr>
          </a:p>
          <a:p>
            <a:r>
              <a:rPr lang="ru-RU" sz="4400" dirty="0">
                <a:latin typeface="Arial" pitchFamily="34" charset="0"/>
                <a:cs typeface="Arial" pitchFamily="34" charset="0"/>
              </a:rPr>
              <a:t>С 1992 по 1997 годы  – заместитель директора по учебно-воспитательной работе.</a:t>
            </a:r>
          </a:p>
          <a:p>
            <a:r>
              <a:rPr lang="ru-RU" sz="4400" dirty="0">
                <a:latin typeface="Arial" pitchFamily="34" charset="0"/>
                <a:cs typeface="Arial" pitchFamily="34" charset="0"/>
              </a:rPr>
              <a:t>С 1997 года  </a:t>
            </a:r>
            <a:r>
              <a:rPr lang="ru-RU" sz="4400">
                <a:latin typeface="Arial" pitchFamily="34" charset="0"/>
                <a:cs typeface="Arial" pitchFamily="34" charset="0"/>
              </a:rPr>
              <a:t>по </a:t>
            </a:r>
            <a:r>
              <a:rPr lang="ru-RU" sz="4400" smtClean="0">
                <a:latin typeface="Arial" pitchFamily="34" charset="0"/>
                <a:cs typeface="Arial" pitchFamily="34" charset="0"/>
              </a:rPr>
              <a:t>2022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год 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– директор школы. </a:t>
            </a:r>
          </a:p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Награждена: Почётная 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грамота Министерства образования РТ, 2000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год;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Почётная 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грамота Министерства образования РФ, 2005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год; Почётная   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грамота  Исполнительного комитета </a:t>
            </a:r>
            <a:r>
              <a:rPr lang="ru-RU" sz="4400" dirty="0" err="1"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 муниципального района,  2008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год;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Почетное 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звание «Почетный работник общего образования РФ», 2010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год </a:t>
            </a:r>
            <a:endParaRPr lang="ru-RU" sz="44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4" name="Рисунок 3" descr="C:\Users\Директор\Desktop\1ФОТО\Сабирзянова - копия.jpg"/>
          <p:cNvPicPr/>
          <p:nvPr/>
        </p:nvPicPr>
        <p:blipFill>
          <a:blip r:embed="rId2" cstate="print">
            <a:lum bright="18000" contrast="8000"/>
          </a:blip>
          <a:srcRect/>
          <a:stretch>
            <a:fillRect/>
          </a:stretch>
        </p:blipFill>
        <p:spPr bwMode="auto">
          <a:xfrm flipH="1">
            <a:off x="827584" y="260648"/>
            <a:ext cx="2304256" cy="338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87524" y="3933056"/>
            <a:ext cx="33843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Arial" pitchFamily="34" charset="0"/>
                <a:cs typeface="Arial" pitchFamily="34" charset="0"/>
              </a:rPr>
              <a:t>Сабирзянова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Ильхамия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Мансуровна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– директор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школы,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бщий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стаж -  38 лет, в данной школе – 32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года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452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2160240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71529" y="620688"/>
            <a:ext cx="56886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2003 по 2017 годы – заместитель директора по учебной работе.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1987 по 1990 годы - воспитатель группы продленного дня.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1990 по 1994 годы -  учитель начальных классов.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1994 по 2003 годы -  учитель русского языка и литературы.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года по настоящее время - учитель русского языка и литературы.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Награждена: Нагрудный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знак «За заслуги в образовании»,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2000 год;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Нагрудный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знак «Почетный работник общего образования РФ», 2007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3573016"/>
            <a:ext cx="26642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Потапова Галина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Владимировна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бщий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стаж -  37 лет, в данной школе – 32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года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12570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2" y="404664"/>
            <a:ext cx="5256584" cy="5894115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Сибагатова</a:t>
            </a:r>
            <a:r>
              <a:rPr lang="ru-RU" dirty="0"/>
              <a:t> Алсу </a:t>
            </a:r>
            <a:r>
              <a:rPr lang="ru-RU" dirty="0" err="1"/>
              <a:t>Насыховна</a:t>
            </a:r>
            <a:r>
              <a:rPr lang="ru-RU" dirty="0"/>
              <a:t>  – воспитатель группы продленного дня </a:t>
            </a:r>
          </a:p>
          <a:p>
            <a:r>
              <a:rPr lang="ru-RU" dirty="0"/>
              <a:t>Общий стаж -34 года, в данной школе – 33 года. </a:t>
            </a:r>
          </a:p>
          <a:p>
            <a:r>
              <a:rPr lang="ru-RU" dirty="0"/>
              <a:t>С 1985 по 1994 годы -  воспитатель группы продленного дня. </a:t>
            </a:r>
          </a:p>
          <a:p>
            <a:r>
              <a:rPr lang="ru-RU" dirty="0"/>
              <a:t>С 1994 по 2000 годы – учитель татарского языка.</a:t>
            </a:r>
          </a:p>
          <a:p>
            <a:r>
              <a:rPr lang="ru-RU" dirty="0"/>
              <a:t>С 2000 года по настоящее время - воспитатель группы продленного дня. </a:t>
            </a:r>
          </a:p>
          <a:p>
            <a:r>
              <a:rPr lang="ru-RU" dirty="0"/>
              <a:t>Награждена:  Почётная   грамота Управления образования  Исполнительного комитета </a:t>
            </a:r>
            <a:r>
              <a:rPr lang="ru-RU" dirty="0" err="1"/>
              <a:t>Чистопольского</a:t>
            </a:r>
            <a:r>
              <a:rPr lang="ru-RU" dirty="0"/>
              <a:t> муниципального района,  </a:t>
            </a:r>
            <a:r>
              <a:rPr lang="ru-RU" dirty="0" smtClean="0"/>
              <a:t>2009; Благодарственное </a:t>
            </a:r>
            <a:r>
              <a:rPr lang="ru-RU" dirty="0"/>
              <a:t>письмо главы </a:t>
            </a:r>
            <a:r>
              <a:rPr lang="ru-RU" dirty="0" err="1"/>
              <a:t>Чистопольского</a:t>
            </a:r>
            <a:r>
              <a:rPr lang="ru-RU" dirty="0"/>
              <a:t> муниципального района </a:t>
            </a:r>
            <a:r>
              <a:rPr lang="ru-RU" dirty="0" smtClean="0"/>
              <a:t>РТ, 2017 год</a:t>
            </a:r>
            <a:endParaRPr lang="ru-RU" dirty="0"/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280831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3046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476672"/>
            <a:ext cx="5554960" cy="6126163"/>
          </a:xfrm>
        </p:spPr>
        <p:txBody>
          <a:bodyPr>
            <a:normAutofit fontScale="92500" lnSpcReduction="10000"/>
          </a:bodyPr>
          <a:lstStyle/>
          <a:p>
            <a:r>
              <a:rPr lang="ru-RU" sz="3000" dirty="0" err="1">
                <a:latin typeface="Arial" pitchFamily="34" charset="0"/>
                <a:cs typeface="Arial" pitchFamily="34" charset="0"/>
              </a:rPr>
              <a:t>Аржанцева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 Татьяна Евгеньевна - воспитатель группы продленного дня. </a:t>
            </a:r>
          </a:p>
          <a:p>
            <a:r>
              <a:rPr lang="ru-RU" sz="3000" dirty="0">
                <a:latin typeface="Arial" pitchFamily="34" charset="0"/>
                <a:cs typeface="Arial" pitchFamily="34" charset="0"/>
              </a:rPr>
              <a:t>Общий стаж -38 лет, в данной школе – 28  лет. </a:t>
            </a:r>
          </a:p>
          <a:p>
            <a:r>
              <a:rPr lang="ru-RU" sz="3000" dirty="0">
                <a:latin typeface="Arial" pitchFamily="34" charset="0"/>
                <a:cs typeface="Arial" pitchFamily="34" charset="0"/>
              </a:rPr>
              <a:t>С 1990  года по настоящее время - воспитатель группы продленного дня. </a:t>
            </a:r>
          </a:p>
          <a:p>
            <a:r>
              <a:rPr lang="ru-RU" sz="3000" dirty="0">
                <a:latin typeface="Arial" pitchFamily="34" charset="0"/>
                <a:cs typeface="Arial" pitchFamily="34" charset="0"/>
              </a:rPr>
              <a:t>Награждена: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Грамота  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ГОО, 2003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год;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Почётная   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грамота  Исполнительного комитета </a:t>
            </a:r>
            <a:r>
              <a:rPr lang="ru-RU" sz="3000" dirty="0" err="1"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 муниципального района,  2010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год </a:t>
            </a:r>
            <a:endParaRPr lang="ru-RU" sz="30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4" name="Рисунок 3" descr="C:\Users\Директор\Desktop\1ФОТО\Аржанцев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28083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8479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476672"/>
            <a:ext cx="5770984" cy="2376264"/>
          </a:xfrm>
        </p:spPr>
        <p:txBody>
          <a:bodyPr>
            <a:noAutofit/>
          </a:bodyPr>
          <a:lstStyle/>
          <a:p>
            <a:r>
              <a:rPr lang="ru-RU" sz="3200" dirty="0">
                <a:latin typeface="Arial" pitchFamily="34" charset="0"/>
                <a:cs typeface="Arial" pitchFamily="34" charset="0"/>
              </a:rPr>
              <a:t>Девятых Виктор Петрович-учитель трудового обучения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, стаж 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работы в 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школе - 9 лет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Объект 3" descr="C:\Users\Директор\Desktop\Архив\Фото Архив\Девятых В.П..jpg"/>
          <p:cNvPicPr>
            <a:picLocks noGrp="1"/>
          </p:cNvPicPr>
          <p:nvPr>
            <p:ph idx="1"/>
          </p:nvPr>
        </p:nvPicPr>
        <p:blipFill>
          <a:blip r:embed="rId2" cstate="print"/>
          <a:srcRect r="-244" b="2778"/>
          <a:stretch>
            <a:fillRect/>
          </a:stretch>
        </p:blipFill>
        <p:spPr bwMode="auto">
          <a:xfrm>
            <a:off x="323528" y="0"/>
            <a:ext cx="2232248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2404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17439" y="4077072"/>
            <a:ext cx="59766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itchFamily="34" charset="0"/>
                <a:cs typeface="Arial" pitchFamily="34" charset="0"/>
              </a:rPr>
              <a:t>Абашева </a:t>
            </a:r>
            <a:r>
              <a:rPr lang="ru-RU" sz="3200" dirty="0" err="1">
                <a:latin typeface="Arial" pitchFamily="34" charset="0"/>
                <a:cs typeface="Arial" pitchFamily="34" charset="0"/>
              </a:rPr>
              <a:t>Расима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latin typeface="Arial" pitchFamily="34" charset="0"/>
                <a:cs typeface="Arial" pitchFamily="34" charset="0"/>
              </a:rPr>
              <a:t>Сагитовна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 – учитель надомного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обучения, стаж 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работы в 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школе - 17 лет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842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764704"/>
            <a:ext cx="6552728" cy="1656184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Нургалиева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Резида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Равгатовна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– учитель надомного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обучения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C:\Users\Директор\Desktop\Архив\Фото Архив\Нургалеев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6632"/>
            <a:ext cx="230425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44" y="3498428"/>
            <a:ext cx="2279648" cy="3170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71800" y="4255639"/>
            <a:ext cx="58326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Козлов  Андрей Леонидович-учитель физкультуры</a:t>
            </a:r>
          </a:p>
        </p:txBody>
      </p:sp>
    </p:spTree>
    <p:extLst>
      <p:ext uri="{BB962C8B-B14F-4D97-AF65-F5344CB8AC3E}">
        <p14:creationId xmlns="" xmlns:p14="http://schemas.microsoft.com/office/powerpoint/2010/main" val="29790149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1052736"/>
            <a:ext cx="4978896" cy="3154362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Arial" pitchFamily="34" charset="0"/>
                <a:cs typeface="Arial" pitchFamily="34" charset="0"/>
              </a:rPr>
              <a:t>Романова </a:t>
            </a:r>
            <a:r>
              <a:rPr lang="ru-RU" sz="3200" dirty="0" err="1">
                <a:latin typeface="Arial" pitchFamily="34" charset="0"/>
                <a:cs typeface="Arial" pitchFamily="34" charset="0"/>
              </a:rPr>
              <a:t>Рауза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latin typeface="Arial" pitchFamily="34" charset="0"/>
                <a:cs typeface="Arial" pitchFamily="34" charset="0"/>
              </a:rPr>
              <a:t>Харисовна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 - библиотекарь, стаж работы в школе - 15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лет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259228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642501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14 </a:t>
            </a:r>
            <a:r>
              <a:rPr lang="ru-RU" dirty="0">
                <a:latin typeface="Arial" pitchFamily="34" charset="0"/>
                <a:cs typeface="Arial" pitchFamily="34" charset="0"/>
              </a:rPr>
              <a:t>апреля 1998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года  </a:t>
            </a:r>
            <a:r>
              <a:rPr lang="ru-RU" dirty="0">
                <a:latin typeface="Arial" pitchFamily="34" charset="0"/>
                <a:cs typeface="Arial" pitchFamily="34" charset="0"/>
              </a:rPr>
              <a:t>осуществлена реорганизация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Чистопольской</a:t>
            </a:r>
            <a:r>
              <a:rPr lang="ru-RU" dirty="0">
                <a:latin typeface="Arial" pitchFamily="34" charset="0"/>
                <a:cs typeface="Arial" pitchFamily="34" charset="0"/>
              </a:rPr>
              <a:t> вспомогательной общеобразовательной школы  в специальную (коррекционную) общеобразовательную школу для обучения детей с умственной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отсталостью, </a:t>
            </a:r>
          </a:p>
          <a:p>
            <a:pPr marL="0" indent="0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распоряжение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dirty="0">
                <a:latin typeface="Arial" pitchFamily="34" charset="0"/>
                <a:cs typeface="Arial" pitchFamily="34" charset="0"/>
              </a:rPr>
              <a:t> городского отдела образования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№ 4496  </a:t>
            </a:r>
            <a:r>
              <a:rPr lang="ru-RU" dirty="0">
                <a:latin typeface="Arial" pitchFamily="34" charset="0"/>
                <a:cs typeface="Arial" pitchFamily="34" charset="0"/>
              </a:rPr>
              <a:t>от 14 апреля 1998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года 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95999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257" y="1052736"/>
            <a:ext cx="8621485" cy="50734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17 </a:t>
            </a:r>
            <a:r>
              <a:rPr lang="ru-RU" dirty="0">
                <a:latin typeface="Arial" pitchFamily="34" charset="0"/>
                <a:cs typeface="Arial" pitchFamily="34" charset="0"/>
              </a:rPr>
              <a:t>июля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2001года </a:t>
            </a:r>
            <a:r>
              <a:rPr lang="ru-RU" dirty="0">
                <a:latin typeface="Arial" pitchFamily="34" charset="0"/>
                <a:cs typeface="Arial" pitchFamily="34" charset="0"/>
              </a:rPr>
              <a:t>осуществлена реорганизация Коммунального (муниципального) образовательного учреждения «Специальная(коррекционная) общеобразовательная школа №10 VIII вида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», </a:t>
            </a:r>
            <a:r>
              <a:rPr lang="ru-RU" dirty="0">
                <a:latin typeface="Arial" pitchFamily="34" charset="0"/>
                <a:cs typeface="Arial" pitchFamily="34" charset="0"/>
              </a:rPr>
              <a:t>п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риказ </a:t>
            </a:r>
            <a:r>
              <a:rPr lang="ru-RU" dirty="0">
                <a:latin typeface="Arial" pitchFamily="34" charset="0"/>
                <a:cs typeface="Arial" pitchFamily="34" charset="0"/>
              </a:rPr>
              <a:t>коммунального (муниципального) образовательного учреждения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dirty="0">
                <a:latin typeface="Arial" pitchFamily="34" charset="0"/>
                <a:cs typeface="Arial" pitchFamily="34" charset="0"/>
              </a:rPr>
              <a:t> городского отдела образования № 121 от 17 июля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2001года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69460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30.06.2005 года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школа переименована в Муниципальное общеобразовательное учреждение «Специальная (коррекционная) общеобразовательная школа №10 VIII вида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». Постановление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Главы администрации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района и г. Чистополя Республики Татарстан № 957 от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30.06.2005 года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22060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97971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>
                <a:latin typeface="Arial" pitchFamily="34" charset="0"/>
                <a:cs typeface="Arial" pitchFamily="34" charset="0"/>
              </a:rPr>
              <a:t>20.10.2006 года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МОУ «</a:t>
            </a:r>
            <a:r>
              <a:rPr lang="ru-RU" dirty="0">
                <a:latin typeface="Arial" pitchFamily="34" charset="0"/>
                <a:cs typeface="Arial" pitchFamily="34" charset="0"/>
              </a:rPr>
              <a:t>Специальная (коррекционная) общеобразовательная школа №10 VIII вида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dirty="0">
                <a:latin typeface="Arial" pitchFamily="34" charset="0"/>
                <a:cs typeface="Arial" pitchFamily="34" charset="0"/>
              </a:rPr>
              <a:t>г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Чистополя </a:t>
            </a:r>
            <a:r>
              <a:rPr lang="ru-RU" dirty="0">
                <a:latin typeface="Arial" pitchFamily="34" charset="0"/>
                <a:cs typeface="Arial" pitchFamily="34" charset="0"/>
              </a:rPr>
              <a:t>переименовано в Государственное специальное (коррекционное) образовательное учреждение для обучающихся, воспитанников с отклонениями в развитии «Специальная (коррекционная) общеобразовательная школа №10 VIII вида г.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Чистополя», приказ </a:t>
            </a:r>
            <a:r>
              <a:rPr lang="ru-RU" dirty="0">
                <a:latin typeface="Arial" pitchFamily="34" charset="0"/>
                <a:cs typeface="Arial" pitchFamily="34" charset="0"/>
              </a:rPr>
              <a:t>Министерства образования и науки Республики Татарстан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№ 1980/6 от 20.10.2006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года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162174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496944" cy="55054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В соответствии с постановлением Кабинета Министров Республики Татарстан от 14.03.2015 года  № 153 «О переименовании отдельных общеобразовательных организаций, подведомственных Министерству образования Республики Татарстан» школа переименована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в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Государственное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бюджетное общеобразовательное учреждение «</a:t>
            </a:r>
            <a:r>
              <a:rPr lang="ru-RU" sz="2800" b="1" dirty="0" err="1">
                <a:latin typeface="Arial" pitchFamily="34" charset="0"/>
                <a:cs typeface="Arial" pitchFamily="34" charset="0"/>
              </a:rPr>
              <a:t>Чистопольская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  школа №10 для детей</a:t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> с ограниченными возможностями здоровья»</a:t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20919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В 1997 году участвовали в республиканском конкурсе «Школа года-97». Награждены Дипломом «Школа-97».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В 2000 году организован зональный семинар – практикум по теме «Здоровье-основа развития личности». Школа отмечена благодарственным письмом.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В 2001 году участвовали в зональном семинаре для заведующих городских и районных отделов народного образования, директоров школ города «Создание условий для развития творческих способностей учащихся». Работа была отмечена Благодарственным письмом Министерства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321427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ru-RU" sz="3000" dirty="0">
                <a:latin typeface="Arial" pitchFamily="34" charset="0"/>
                <a:cs typeface="Arial" pitchFamily="34" charset="0"/>
              </a:rPr>
              <a:t>В 2001 году городской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семинар «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Индивидуальный и дифференцированный подход к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учащимся» для 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учителей начальных классов, работающих в классах ЗПР, для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психологов. </a:t>
            </a:r>
          </a:p>
          <a:p>
            <a:r>
              <a:rPr lang="ru-RU" sz="3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2002 году 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проведен семинар для заместителей директоров по  воспитательной работе «Формы и методы развития творческих способностей учащихся».</a:t>
            </a:r>
          </a:p>
          <a:p>
            <a:r>
              <a:rPr lang="ru-RU" sz="3000" dirty="0">
                <a:latin typeface="Arial" pitchFamily="34" charset="0"/>
                <a:cs typeface="Arial" pitchFamily="34" charset="0"/>
              </a:rPr>
              <a:t>В 2003 году провели  городской семинар для директоров школ «Практическая направленность обучения и воспитания учащихся с недостатками в развитии».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391114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 2004 году провели </a:t>
            </a:r>
            <a:r>
              <a:rPr lang="ru-RU" dirty="0" smtClean="0"/>
              <a:t>зональный </a:t>
            </a:r>
            <a:r>
              <a:rPr lang="ru-RU" dirty="0">
                <a:latin typeface="Arial" pitchFamily="34" charset="0"/>
                <a:cs typeface="Arial" pitchFamily="34" charset="0"/>
              </a:rPr>
              <a:t>семинар-учебу по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теме </a:t>
            </a:r>
            <a:r>
              <a:rPr lang="ru-RU" dirty="0">
                <a:latin typeface="Arial" pitchFamily="34" charset="0"/>
                <a:cs typeface="Arial" pitchFamily="34" charset="0"/>
              </a:rPr>
              <a:t>«Профессиональная ориентация, профессиональное обучение и трудоустройство инвалидов в Республике Татарстан». По итогам семинара получили Благодарственное письмо МО РТ. 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В 2005 году участвовали в  Республиканском    смотре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dirty="0">
                <a:latin typeface="Arial" pitchFamily="34" charset="0"/>
                <a:cs typeface="Arial" pitchFamily="34" charset="0"/>
              </a:rPr>
              <a:t>конкурсе учреждений образования по организации профессиональной ориентации профессионального обучения и трудоустройства инвалидов в номинации «Учреждение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». </a:t>
            </a:r>
            <a:r>
              <a:rPr lang="ru-RU" dirty="0">
                <a:latin typeface="Arial" pitchFamily="34" charset="0"/>
                <a:cs typeface="Arial" pitchFamily="34" charset="0"/>
              </a:rPr>
              <a:t>Награждены Дипломом III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степени. 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38323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В   2005 году 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проведен Республиканский семинар по теме «Использование позитивного опыта  воспитания детей в семье в целях организации единой воспитательной среды по развитию ребенка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».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Получили высокую оценку. По итогам семинара и по рекомендации МО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и НРТ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ряд учителей были награждены   Почетными грамотами 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МО и Н РТ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2384559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В 2009 году организован ресурсный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центр </a:t>
            </a:r>
            <a:r>
              <a:rPr lang="ru-RU" dirty="0">
                <a:latin typeface="Arial" pitchFamily="34" charset="0"/>
                <a:cs typeface="Arial" pitchFamily="34" charset="0"/>
              </a:rPr>
              <a:t>Управлением образования Исполнительного комитета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dirty="0">
                <a:latin typeface="Arial" pitchFamily="34" charset="0"/>
                <a:cs typeface="Arial" pitchFamily="34" charset="0"/>
              </a:rPr>
              <a:t> муниципального района «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Психолого</a:t>
            </a:r>
            <a:r>
              <a:rPr lang="ru-RU" dirty="0">
                <a:latin typeface="Arial" pitchFamily="34" charset="0"/>
                <a:cs typeface="Arial" pitchFamily="34" charset="0"/>
              </a:rPr>
              <a:t> – педагогическое сопровождение, компенсация отклонений в психофизическом развитии и социальная адаптация обучающихся в школе VIII вида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»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136639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8 декабря 2009 года проведен единый методический день на тему «Социализация детей с ограниченными возможностями здоровья в условиях коррекционной школы VIII вида».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dirty="0">
                <a:latin typeface="Arial" pitchFamily="34" charset="0"/>
                <a:cs typeface="Arial" pitchFamily="34" charset="0"/>
              </a:rPr>
              <a:t>целях планирования и организации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учебно</a:t>
            </a:r>
            <a:r>
              <a:rPr lang="ru-RU" dirty="0">
                <a:latin typeface="Arial" pitchFamily="34" charset="0"/>
                <a:cs typeface="Arial" pitchFamily="34" charset="0"/>
              </a:rPr>
              <a:t> – воспитательного процесса на 2009-2010 учебный год, совершенствования методической работы. Повышения качества и эффективности деятельности общеобразовательных учреждений и педагогов в условиях модернизации системы образования  30 января 2010 года на базе школы проведен единый методический день.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52152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13 января 2012 года проведен практический семинар для слушателей курсов и института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ИЭУи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П г. Казань, филиал в г. Чистополь по программе «Логопед – дефектолог» на тему «Современные технологии коррекционной работы учителей – дефектологов в условиях специальной школы». </a:t>
            </a:r>
          </a:p>
        </p:txBody>
      </p:sp>
    </p:spTree>
    <p:extLst>
      <p:ext uri="{BB962C8B-B14F-4D97-AF65-F5344CB8AC3E}">
        <p14:creationId xmlns="" xmlns:p14="http://schemas.microsoft.com/office/powerpoint/2010/main" val="19001762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240904"/>
            <a:ext cx="820891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2013 год – школа  заняла 1 место в общекомандном зачёте муниципального этапа республиканской зимней спартакиады работников образования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Чистопольского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муниципального района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и 2 место в общекомандном зачёте муниципального этапа республиканской летней спартакиады работников образования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Чистопольского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муниципального района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2014 год – диплом 2 степени Министерства образования и науки Республики Татарстан в республиканском смотре-конкурсе на лучший медицинский кабинет.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2016 году началось введение ФГОС НОО обучающихся с ОВЗ. Открытие первого класса для обучающихся с  умеренной, тяжелой и глубокой умственной отсталостью, с тяжелыми и множественными нарушениями развития.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395536" y="1268760"/>
            <a:ext cx="856895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2018 году на базе школы проведён  зональный этап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XII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республиканских соревнований по программе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Специальной Олимпиады России по армрестлингу.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2018 году команда учащихся ГБОУ «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Чистопольская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школа № 10 для детей с ограниченными возможностями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здоровья» заняла 2 место в зональном  этапе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XII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республиканских соревнований по программе Специальной Олимпиады России по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минифутболу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467544" y="548680"/>
            <a:ext cx="835292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 2019 году   ГБОУ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Чистопольская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школа № 10 для детей с ограниченными возможностями здоровья» - участник  федерального проекта «Современная школа»  национального проекта «Образование».  Обновлено оборудование  для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психолого-педагогического сопровождения и коррекционной работы с обучающимися с ОВЗ, обучающихся с инвалидностью.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2019 году ГБОУ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Чистопольская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школа № 10 для детей с ограниченными возможностями здоровья»  отметила свой 50-летний юбилей. Торжественное мероприятие  состоялось в стенах учебного заведения. Чтобы отпраздновать эту знаменательную дату, собрались педагоги, ветераны школы, коллеги из других учебных заведений,  почетные гости.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467544" y="-1802568"/>
            <a:ext cx="8136904" cy="84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 школы являются активными участниками очных конкурсов:</a:t>
            </a: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Набиуллина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Гузель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Шавкатовна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победитель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конкурса 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грант «Лучший педагог общеобразовательного учреждения для детей с ОВЗ»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2017 год;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-Сидорова Елена Владиславовна 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победитель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конкурса 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грант «Лучший педагог общеобразовательного учреждения для детей с ОВЗ»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2018 год;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-Фазылова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Гольнур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Хадиевна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победитель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конкурса 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грант «Лучший педагог общеобразовательного учреждения для детей с ОВЗ»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2019 год;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-Бакирова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Алсу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Азатовна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победитель республиканского этапа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III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всероссийского конкурса профессионального мастерства «Учитель-дефектолог России – 2020»;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-Балясникова Марина Владимировна -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победитель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конкурса 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грант «Лучший педагог общеобразовательного учреждения для детей с ОВЗ»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2021 год;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-Денисова Светлана Владимировна 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победитель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конкурса 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грант «Лучший педагог общеобразовательного учреждения для детей с ОВЗ»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2022 год.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2405</Words>
  <Application>Microsoft Office PowerPoint</Application>
  <PresentationFormat>Экран (4:3)</PresentationFormat>
  <Paragraphs>174</Paragraphs>
  <Slides>51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Тема Office</vt:lpstr>
      <vt:lpstr>История школы</vt:lpstr>
      <vt:lpstr>Слайд 2</vt:lpstr>
      <vt:lpstr>Первое здание  вспомогательной школы было расположено на улице Галактионова, № 42. Это было одноэтажное деревянное здание</vt:lpstr>
      <vt:lpstr> В 1985 году вспомогательная школа № 10 переехала в здание по улице Ленина № 67</vt:lpstr>
      <vt:lpstr>Слайд 5</vt:lpstr>
      <vt:lpstr>Слайд 6</vt:lpstr>
      <vt:lpstr>Слайд 7</vt:lpstr>
      <vt:lpstr>У истоков создания школы</vt:lpstr>
      <vt:lpstr>Директором школы был назначен Елисеев Аркадий Тихонович  </vt:lpstr>
      <vt:lpstr>Заместителем директора работала Хусаинова Галия Гарифовна  </vt:lpstr>
      <vt:lpstr>С первого дня работали в школе: </vt:lpstr>
      <vt:lpstr>С первого дня работали в школе: </vt:lpstr>
      <vt:lpstr>С первого дня работали в школе: </vt:lpstr>
      <vt:lpstr>Черенкова Валентина Дмитриевна</vt:lpstr>
      <vt:lpstr>В 1970 году пришли в школу </vt:lpstr>
      <vt:lpstr>В 1970 году пришли в школу </vt:lpstr>
      <vt:lpstr>Слайд 17</vt:lpstr>
      <vt:lpstr>Саблев Владимир Валентинович - директор вспомогательной школы № 10  с 1 сентября 1972 года по 23 сентября 1974 год </vt:lpstr>
      <vt:lpstr>Иванушков Александр Васильевич - директор школы с 1974 по 1985 годы </vt:lpstr>
      <vt:lpstr>Слайд 20</vt:lpstr>
      <vt:lpstr>Слайд 21</vt:lpstr>
      <vt:lpstr>Лузина Зоя Петровна- с 1977 по 1995 года - учитель трудового обучения</vt:lpstr>
      <vt:lpstr>Данилова Людмила  Ивановна - учитель начальных классов с 1977 по 1990 год </vt:lpstr>
      <vt:lpstr>С 1971 года по 2011год- учитель  начальных классов </vt:lpstr>
      <vt:lpstr>Петрикова Татьяна Михайловна - учитель начальных классов, стаж работы в школе 20 лет</vt:lpstr>
      <vt:lpstr>Слайд 26</vt:lpstr>
      <vt:lpstr>Денисова Валентина Павловна-воспитатель группы продлённого дня, общий стаж работы – 31 год, стаж работы - 10 лет в данной школе </vt:lpstr>
      <vt:lpstr>Слайд 28</vt:lpstr>
      <vt:lpstr>Слайд 29</vt:lpstr>
      <vt:lpstr>Слайд 30</vt:lpstr>
      <vt:lpstr>Слайд 31</vt:lpstr>
      <vt:lpstr>Слайд 32</vt:lpstr>
      <vt:lpstr>Девятых Виктор Петрович-учитель трудового обучения, стаж работы в  школе - 9 лет</vt:lpstr>
      <vt:lpstr>Нургалиева Резида  Равгатовна – учитель надомного обучения</vt:lpstr>
      <vt:lpstr>Романова Рауза Харисовна - библиотекарь, стаж работы в школе - 15 лет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школы</dc:title>
  <dc:creator>Потапова</dc:creator>
  <cp:lastModifiedBy>User</cp:lastModifiedBy>
  <cp:revision>104</cp:revision>
  <dcterms:created xsi:type="dcterms:W3CDTF">2019-03-22T05:00:21Z</dcterms:created>
  <dcterms:modified xsi:type="dcterms:W3CDTF">2023-03-15T05:29:55Z</dcterms:modified>
</cp:coreProperties>
</file>